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2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0"/>
    <p:restoredTop sz="94721"/>
  </p:normalViewPr>
  <p:slideViewPr>
    <p:cSldViewPr snapToGrid="0">
      <p:cViewPr varScale="1">
        <p:scale>
          <a:sx n="137" d="100"/>
          <a:sy n="137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22.11.22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22.11.22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22.11.22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22.11.22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Causality</a:t>
            </a:r>
            <a:br>
              <a:rPr lang="en-DE" dirty="0"/>
            </a:br>
            <a:r>
              <a:rPr lang="en-DE" sz="4000" i="1" dirty="0"/>
              <a:t>Correlation vs Causation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2046919" y="1940960"/>
            <a:ext cx="7393614" cy="577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exercising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age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but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r>
              <a:rPr lang="de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cholesterol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age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5319C-CD12-FF2D-276F-3EE08291D14D}"/>
                  </a:ext>
                </a:extLst>
              </p:cNvPr>
              <p:cNvSpPr txBox="1"/>
              <p:nvPr/>
            </p:nvSpPr>
            <p:spPr>
              <a:xfrm>
                <a:off x="1315120" y="3843086"/>
                <a:ext cx="4466031" cy="797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5319C-CD12-FF2D-276F-3EE08291D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120" y="3843086"/>
                <a:ext cx="4466031" cy="797013"/>
              </a:xfrm>
              <a:prstGeom prst="rect">
                <a:avLst/>
              </a:prstGeom>
              <a:blipFill>
                <a:blip r:embed="rId3"/>
                <a:stretch>
                  <a:fillRect l="-26912" t="-200000" r="-283" b="-281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to Adjust for …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0657-D041-7889-DFC9-3D844D155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colliders</a:t>
            </a:r>
            <a:endParaRPr lang="de-DE" dirty="0"/>
          </a:p>
          <a:p>
            <a:pPr lvl="1"/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de-DE" dirty="0"/>
          </a:p>
          <a:p>
            <a:pPr lvl="1"/>
            <a:r>
              <a:rPr lang="de-DE" dirty="0" err="1"/>
              <a:t>exception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principle</a:t>
            </a:r>
            <a:endParaRPr lang="de-DE" dirty="0"/>
          </a:p>
          <a:p>
            <a:pPr lvl="1"/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bias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mediators</a:t>
            </a:r>
            <a:endParaRPr lang="de-DE" dirty="0"/>
          </a:p>
          <a:p>
            <a:pPr lvl="1"/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: </a:t>
            </a:r>
            <a:r>
              <a:rPr lang="de-DE" dirty="0" err="1"/>
              <a:t>why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direct</a:t>
            </a:r>
            <a:r>
              <a:rPr lang="de-DE" dirty="0"/>
              <a:t> and </a:t>
            </a:r>
            <a:r>
              <a:rPr lang="de-DE" dirty="0" err="1"/>
              <a:t>indirect</a:t>
            </a:r>
            <a:r>
              <a:rPr lang="de-DE" dirty="0"/>
              <a:t> </a:t>
            </a:r>
            <a:r>
              <a:rPr lang="de-DE" dirty="0" err="1"/>
              <a:t>effects</a:t>
            </a:r>
            <a:endParaRPr lang="de-DE" dirty="0"/>
          </a:p>
          <a:p>
            <a:pPr lvl="1"/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counterfactual</a:t>
            </a:r>
            <a:r>
              <a:rPr lang="de-DE" dirty="0"/>
              <a:t> </a:t>
            </a:r>
            <a:r>
              <a:rPr lang="de-DE" dirty="0" err="1"/>
              <a:t>description</a:t>
            </a:r>
            <a:endParaRPr lang="de-D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7353253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7929532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7520202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02" y="1470430"/>
                <a:ext cx="52905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0505416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416" y="1480241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063844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844" y="3227403"/>
                <a:ext cx="50821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8399452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452" y="3949931"/>
                <a:ext cx="6076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178725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725" y="5979581"/>
                <a:ext cx="52905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9698725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25" y="5976777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every back-door path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e-DE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BF2E00D-C714-06DB-1EDE-00B01145220D}"/>
              </a:ext>
            </a:extLst>
          </p:cNvPr>
          <p:cNvSpPr txBox="1"/>
          <p:nvPr/>
        </p:nvSpPr>
        <p:spPr>
          <a:xfrm>
            <a:off x="2779047" y="3609774"/>
            <a:ext cx="46351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a</a:t>
            </a:r>
            <a:r>
              <a:rPr lang="en-DE" sz="2600" dirty="0"/>
              <a:t>djust for two variables: M and X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and node</a:t>
            </a:r>
            <a:r>
              <a:rPr lang="en-GB" sz="2400" dirty="0"/>
              <a:t> (vertex), edge (link), and global attributes/features (learned as representation, e.g.,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437243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642839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50671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66191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4160071"/>
            <a:ext cx="50346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  <a:endParaRPr lang="en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6176963"/>
            <a:ext cx="649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643993" y="5337110"/>
            <a:ext cx="1536827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4117640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4117640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3"/>
                <a:stretch>
                  <a:fillRect l="-1634" t="-1124" r="-2941" b="-39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5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8759"/>
            <a:ext cx="10515600" cy="16182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</a:t>
            </a:r>
            <a:r>
              <a:rPr lang="en-GB" sz="2600" dirty="0">
                <a:effectLst/>
              </a:rPr>
              <a:t>)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e.g., transformers in NLP operating over complete graph of words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4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effectLst/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 from translation invariance of convolutions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 from permutation invariance of graph nodes: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need for </a:t>
            </a:r>
            <a:r>
              <a:rPr lang="en-GB" sz="2600" dirty="0"/>
              <a:t>p</a:t>
            </a:r>
            <a:r>
              <a:rPr lang="en-DE" sz="2600" dirty="0"/>
              <a:t>ermutation-equivariant GNN layers with 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5352</TotalTime>
  <Words>2551</Words>
  <Application>Microsoft Macintosh PowerPoint</Application>
  <PresentationFormat>Widescreen</PresentationFormat>
  <Paragraphs>377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 Correlation vs Causation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Not to Adjust for …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Felix Wick</cp:lastModifiedBy>
  <cp:revision>118</cp:revision>
  <dcterms:created xsi:type="dcterms:W3CDTF">2022-07-19T12:07:36Z</dcterms:created>
  <dcterms:modified xsi:type="dcterms:W3CDTF">2022-11-22T14:39:03Z</dcterms:modified>
</cp:coreProperties>
</file>